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3" r:id="rId6"/>
    <p:sldId id="268" r:id="rId7"/>
    <p:sldId id="264" r:id="rId8"/>
    <p:sldId id="260" r:id="rId9"/>
    <p:sldId id="261" r:id="rId10"/>
    <p:sldId id="262" r:id="rId11"/>
    <p:sldId id="265" r:id="rId12"/>
    <p:sldId id="266" r:id="rId13"/>
    <p:sldId id="267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3DB38-0A9B-44A8-9656-8489DCD4FE88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96132-30AC-4A72-9E62-5BA9DB5F6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05024-D964-4555-855B-D0AD103226E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6FC24-9BC6-4782-9858-06B1B6ECD39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Fill in strategy matrix.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5591E6-D1FB-4E66-8752-84BA3DB19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3368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absc.org/Websites/17/Images/EVCG/CHILD_TEACHER_3080.jpg&amp;imgrefurl=http://www.absc.org/SundaySchool/p/3155/Default.aspx&amp;h=450&amp;w=450&amp;sz=232&amp;hl=en&amp;start=60&amp;tbnid=-2DTt6RIkrkdJM:&amp;tbnh=127&amp;tbnw=127&amp;prev=/images?q%3Dchild%2Btalking%2Bto%2Bteacher%26start%3D60%26gbv%3D2%26ndsp%3D20%26svnum%3D10%26hl%3Den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lib.uwf.edu/Tutorials/module_conceptmapping/inline_image_01.jpg&amp;imgrefurl=http://www.lib.uwf.edu/Tutorials/module_conceptmapping/content.htm&amp;h=600&amp;w=800&amp;sz=437&amp;hl=en&amp;start=60&amp;tbnid=1VFix-swXLoDHM:&amp;tbnh=107&amp;tbnw=143&amp;prev=/images?q%3Dconcept%2Bmapping%26start%3D60%26gbv%3D2%26ndsp%3D20%26svnum%3D10%26hl%3Den%26sa%3D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Engagement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Allison Jones</a:t>
            </a:r>
          </a:p>
          <a:p>
            <a:r>
              <a:rPr lang="en-US" dirty="0" smtClean="0"/>
              <a:t>4/1/15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social interaction increases student engagement as well as learning.</a:t>
            </a:r>
          </a:p>
          <a:p>
            <a:r>
              <a:rPr lang="en-US" dirty="0" smtClean="0"/>
              <a:t>They can learn from each other things they may not learn from the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5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10:2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Pausing for a couple of minutes every so often throughout instruction allows students to digest the information, and minimizes information loss. </a:t>
            </a:r>
          </a:p>
          <a:p>
            <a:r>
              <a:rPr lang="en-US" dirty="0" smtClean="0"/>
              <a:t>Pause for about 2 minutes after every 10 minutes of direct instruction. </a:t>
            </a:r>
          </a:p>
          <a:p>
            <a:r>
              <a:rPr lang="en-US" dirty="0" smtClean="0"/>
              <a:t>This is time that can be used to respond to what is being taught. </a:t>
            </a:r>
          </a:p>
        </p:txBody>
      </p:sp>
    </p:spTree>
    <p:extLst>
      <p:ext uri="{BB962C8B-B14F-4D97-AF65-F5344CB8AC3E}">
        <p14:creationId xmlns:p14="http://schemas.microsoft.com/office/powerpoint/2010/main" val="33355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Tell-Help-Check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– Partner 1 retells important information without using notes</a:t>
            </a:r>
          </a:p>
          <a:p>
            <a:r>
              <a:rPr lang="en-US" dirty="0" smtClean="0"/>
              <a:t>HELP – Partner 2 listens, asks questions, and prompts Partner 1 using notes</a:t>
            </a:r>
          </a:p>
          <a:p>
            <a:r>
              <a:rPr lang="en-US" dirty="0" smtClean="0"/>
              <a:t>CHECK- both students check their notes to confirm accuracy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excitement for your lesson</a:t>
            </a:r>
          </a:p>
          <a:p>
            <a:r>
              <a:rPr lang="en-US" dirty="0" smtClean="0"/>
              <a:t>Happens before instruction begins</a:t>
            </a:r>
          </a:p>
          <a:p>
            <a:r>
              <a:rPr lang="en-US" dirty="0" smtClean="0"/>
              <a:t>Give a guide to students with statements </a:t>
            </a:r>
          </a:p>
          <a:p>
            <a:r>
              <a:rPr lang="en-US" dirty="0" smtClean="0"/>
              <a:t>Have students agree or disagree with the statements</a:t>
            </a:r>
          </a:p>
          <a:p>
            <a:r>
              <a:rPr lang="en-US" dirty="0" smtClean="0"/>
              <a:t>Encourage debate on the topic</a:t>
            </a:r>
          </a:p>
          <a:p>
            <a:r>
              <a:rPr lang="en-US" dirty="0" smtClean="0"/>
              <a:t>After reading – students may change their opinions</a:t>
            </a:r>
          </a:p>
        </p:txBody>
      </p:sp>
    </p:spTree>
    <p:extLst>
      <p:ext uri="{BB962C8B-B14F-4D97-AF65-F5344CB8AC3E}">
        <p14:creationId xmlns:p14="http://schemas.microsoft.com/office/powerpoint/2010/main" val="16188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62B-E05D-40A3-BDC4-073994F1C6F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568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Sample Anticipation Guide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				</a:t>
            </a:r>
          </a:p>
          <a:p>
            <a:pPr>
              <a:buFontTx/>
              <a:buNone/>
            </a:pPr>
            <a:r>
              <a:rPr lang="en-US" altLang="en-US" sz="2800"/>
              <a:t>				</a:t>
            </a:r>
          </a:p>
          <a:p>
            <a:pPr>
              <a:buFontTx/>
              <a:buNone/>
            </a:pPr>
            <a:r>
              <a:rPr lang="en-US" altLang="en-US" sz="2800"/>
              <a:t>				</a:t>
            </a:r>
          </a:p>
          <a:p>
            <a:pPr>
              <a:buFontTx/>
              <a:buNone/>
            </a:pPr>
            <a:r>
              <a:rPr lang="en-US" altLang="en-US" sz="2800"/>
              <a:t>								</a:t>
            </a:r>
          </a:p>
          <a:p>
            <a:pPr>
              <a:buFontTx/>
              <a:buNone/>
            </a:pPr>
            <a:r>
              <a:rPr lang="en-US" altLang="en-US" sz="2800"/>
              <a:t>				</a:t>
            </a:r>
          </a:p>
          <a:p>
            <a:pPr>
              <a:buFontTx/>
              <a:buNone/>
            </a:pPr>
            <a:r>
              <a:rPr lang="en-US" altLang="en-US" sz="2800"/>
              <a:t>				</a:t>
            </a:r>
          </a:p>
          <a:p>
            <a:pPr>
              <a:buFontTx/>
              <a:buNone/>
            </a:pPr>
            <a:r>
              <a:rPr lang="en-US" altLang="en-US" sz="2800"/>
              <a:t>				</a:t>
            </a:r>
          </a:p>
        </p:txBody>
      </p:sp>
      <p:graphicFrame>
        <p:nvGraphicFramePr>
          <p:cNvPr id="155688" name="Group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2551558"/>
              </p:ext>
            </p:extLst>
          </p:nvPr>
        </p:nvGraphicFramePr>
        <p:xfrm>
          <a:off x="304800" y="1676400"/>
          <a:ext cx="8458200" cy="452596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92275"/>
                <a:gridCol w="1690688"/>
                <a:gridCol w="1692275"/>
                <a:gridCol w="1690687"/>
                <a:gridCol w="1692275"/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Statement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Agree/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Disagree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Were you correct? Yes/No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Page Number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Evidence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8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Review Strategy: I Have the Question, Who Has the Answer?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0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/>
              <a:t>Materials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Two sets of index cards, one set contains questions related to the learned skill, the second set contains the answers.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	Hint: To keep students engaged, prepare more answer cards than question cards.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/>
              <a:t>Process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Distribute answer cards to students.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Read one question card and say, “The question is ___ Who has the answer?”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All students check their answer cards to see if they have the correct answer or a possible one.  If a student thinks he/she has an answer, she stands and reads the answer.</a:t>
            </a:r>
            <a:br>
              <a:rPr lang="en-US" altLang="en-US" sz="2000"/>
            </a:br>
            <a:endParaRPr lang="en-US" altLang="en-US" sz="2000"/>
          </a:p>
        </p:txBody>
      </p:sp>
      <p:pic>
        <p:nvPicPr>
          <p:cNvPr id="159748" name="Picture 4" descr="MCj04248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838200"/>
            <a:ext cx="18415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8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of signaling the class for engagement: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signals for transitions in the class</a:t>
            </a:r>
          </a:p>
          <a:p>
            <a:r>
              <a:rPr lang="en-US" dirty="0" smtClean="0"/>
              <a:t>Class/Yes – choral response – teacher says CLASS, students respond YES – gets attention</a:t>
            </a:r>
          </a:p>
          <a:p>
            <a:r>
              <a:rPr lang="en-US" dirty="0" smtClean="0"/>
              <a:t>Teach/Ok – signals Think/Pair/Share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 &amp; Eyes – for BIG teaching points – hands on the desk, eyes on the teacher – full focus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&amp; Talk – partners sit knee to knee  and discuss taught information for 1-3 minutes – teacher walks around and monitors conversations</a:t>
            </a:r>
          </a:p>
          <a:p>
            <a:r>
              <a:rPr lang="en-US" dirty="0" smtClean="0"/>
              <a:t>Micro Lectures – deliver mini-lessons (30 sec. – 1 min.) then students summarize lesson with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Gestures – create signs for specific things to help memory</a:t>
            </a:r>
          </a:p>
          <a:p>
            <a:r>
              <a:rPr lang="en-US" dirty="0" smtClean="0"/>
              <a:t>Thumbs up – instant check of understanding – Thumbs up, middle or down</a:t>
            </a:r>
          </a:p>
          <a:p>
            <a:r>
              <a:rPr lang="en-US" dirty="0" smtClean="0"/>
              <a:t>Journals – create editorials where they state and back up opinions on the topic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8658" y="349054"/>
            <a:ext cx="7070942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Tell me,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I forget.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4400" b="1" dirty="0">
              <a:solidFill>
                <a:schemeClr val="bg1"/>
              </a:solidFill>
              <a:latin typeface="Wide Lati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Show me,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I remember.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4400" b="1" dirty="0">
              <a:solidFill>
                <a:schemeClr val="bg1"/>
              </a:solidFill>
              <a:latin typeface="Wide Lati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Involve me,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Wide Latin" pitchFamily="18" charset="0"/>
              </a:rPr>
              <a:t>I understand.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	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					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			</a:t>
            </a:r>
            <a:r>
              <a:rPr lang="en-US" altLang="en-US" sz="2800" dirty="0" smtClean="0">
                <a:solidFill>
                  <a:schemeClr val="bg1"/>
                </a:solidFill>
              </a:rPr>
              <a:t>-</a:t>
            </a:r>
            <a:r>
              <a:rPr lang="en-US" altLang="en-US" sz="2800" dirty="0">
                <a:solidFill>
                  <a:schemeClr val="bg1"/>
                </a:solidFill>
              </a:rPr>
              <a:t>Ancient Chinese Proverb</a:t>
            </a:r>
          </a:p>
        </p:txBody>
      </p:sp>
    </p:spTree>
    <p:extLst>
      <p:ext uri="{BB962C8B-B14F-4D97-AF65-F5344CB8AC3E}">
        <p14:creationId xmlns:p14="http://schemas.microsoft.com/office/powerpoint/2010/main" val="3539115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Journal – what is the most important part of the lesson? – opinions – students can’t be wrong if they have support</a:t>
            </a:r>
          </a:p>
          <a:p>
            <a:r>
              <a:rPr lang="en-US" dirty="0" smtClean="0"/>
              <a:t>4 Squares – put signs around the room – ask a questions – students go to their opinion then must justify it – Strongly Agree, Agree, Disagree, Strongly Disagree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post-it notes while reading – Have questions that students must answer. When they answer the question, put the post-it where they found the answer. </a:t>
            </a:r>
          </a:p>
          <a:p>
            <a:r>
              <a:rPr lang="en-US" dirty="0" smtClean="0"/>
              <a:t>RAFT – writing assignment – Role, Audience, Format, Topic ex. – Student, Principal, Letter, </a:t>
            </a:r>
            <a:r>
              <a:rPr lang="en-US" smtClean="0"/>
              <a:t>Extended Spring Break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KWL – students make columns – What I Know, What I WANT to Know, What I Learned – fill in chart as you go through the lesson</a:t>
            </a:r>
          </a:p>
          <a:p>
            <a:r>
              <a:rPr lang="en-US" dirty="0" smtClean="0"/>
              <a:t>Authentic questions – every student writes 1 or more questions on strips of paper. Combine classes questions on a piece of paper – answer all the questions throughout the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66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Jumbled Summary – Present randomly ordered key words and phrases from a lesson. Set a timer and have students unscramble </a:t>
            </a:r>
          </a:p>
          <a:p>
            <a:r>
              <a:rPr lang="en-US" dirty="0" smtClean="0"/>
              <a:t>4-Square Draw – students divide paper into 4 squares – pick a topic – students sketch 4 different illustrations of a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active engagement look like in the classroom?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series of pictures that represent your answer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OR</a:t>
            </a:r>
          </a:p>
          <a:p>
            <a:r>
              <a:rPr lang="en-US" dirty="0" smtClean="0"/>
              <a:t>Write a series of words describing your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6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8827"/>
            <a:ext cx="8229600" cy="624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Active engagement refers to the joint functioning of motivation, conceptual knowledge, cognitive strategies, and social interactions in literacy activities.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/>
              <a:t>						(Guthrie &amp; Anderson, 1999)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Active </a:t>
            </a:r>
            <a:r>
              <a:rPr lang="en-US" altLang="en-US" dirty="0"/>
              <a:t>learning involves providing opportunities for students to meaningfully talk and listen, write, read, and reflect on the content, ideas, issues and concerns of an academic subject.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1600" dirty="0"/>
              <a:t>(Meyers &amp; Jones, 1993)</a:t>
            </a:r>
          </a:p>
          <a:p>
            <a:pPr>
              <a:lnSpc>
                <a:spcPct val="90000"/>
              </a:lnSpc>
            </a:pPr>
            <a:endParaRPr lang="en-US" alt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5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In a study examining the achievement of 792 students in 88 classrooms (grades 1-5) in nine high-poverty schools the researchers found: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	</a:t>
            </a:r>
            <a:r>
              <a:rPr lang="en-US" altLang="en-US" b="1" dirty="0"/>
              <a:t>A significant, positive correlation between active learning environments and growth in reading comprehension, whereas the correlation was negative in passive learning environments.</a:t>
            </a:r>
          </a:p>
          <a:p>
            <a:pPr marL="0" indent="0" algn="ctr">
              <a:buNone/>
            </a:pPr>
            <a:r>
              <a:rPr lang="en-US" altLang="en-US" sz="2000" dirty="0"/>
              <a:t>(Taylor, Pearson, Peterson, &amp; Rodriguez, 2003)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dirty="0"/>
              <a:t>Students are not attentive to what is being said in a lecture 40% of the time.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/>
              <a:t>	Students retain 70% of the information in the first ten minutes of a lecture but only 20% in the last ten minutes.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                                                                    </a:t>
            </a:r>
            <a:r>
              <a:rPr lang="en-US" altLang="en-US" sz="2400" dirty="0" smtClean="0"/>
              <a:t>					Meyer </a:t>
            </a:r>
            <a:r>
              <a:rPr lang="en-US" altLang="en-US" sz="2400" dirty="0"/>
              <a:t>&amp; Jones, 1993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Look-Lean-Whisper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 – make eye contact with your table partner so you know you have his/her attention</a:t>
            </a:r>
          </a:p>
          <a:p>
            <a:r>
              <a:rPr lang="en-US" dirty="0" smtClean="0"/>
              <a:t>LEAN – move closer together so you can hear each other</a:t>
            </a:r>
          </a:p>
          <a:p>
            <a:r>
              <a:rPr lang="en-US" dirty="0" smtClean="0"/>
              <a:t>WHISPER – speak in a soft tone so other pairs don’t hear you</a:t>
            </a:r>
          </a:p>
          <a:p>
            <a:pPr marL="0" indent="0" algn="ctr">
              <a:buNone/>
            </a:pPr>
            <a:r>
              <a:rPr lang="en-US" sz="3600" dirty="0" smtClean="0"/>
              <a:t>WHAT IS ACTIVE ENGAGEMENT? Make sure to put this in your OWN words!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97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Engagement &amp; Conceptual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Engaged readers gain knowledge and experience as they read by continually activating and extending their understanding.  They apply knowledge to answer a new question or to solve a problem.</a:t>
            </a:r>
          </a:p>
          <a:p>
            <a:pPr>
              <a:buFontTx/>
              <a:buNone/>
            </a:pPr>
            <a:endParaRPr lang="en-US" altLang="en-US" sz="3600" dirty="0"/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3600" dirty="0"/>
              <a:t>Two methods of activating students’ knowledge building are:</a:t>
            </a:r>
          </a:p>
          <a:p>
            <a:pPr>
              <a:buFontTx/>
              <a:buNone/>
            </a:pPr>
            <a:r>
              <a:rPr lang="en-US" altLang="en-US" sz="3600" dirty="0"/>
              <a:t>	</a:t>
            </a:r>
            <a:r>
              <a:rPr lang="en-US" altLang="en-US" sz="3600" dirty="0" smtClean="0"/>
              <a:t>-Self-explanation   -</a:t>
            </a:r>
            <a:r>
              <a:rPr lang="en-US" altLang="en-US" sz="3600" dirty="0"/>
              <a:t>Concept mapping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</a:p>
          <a:p>
            <a:endParaRPr lang="en-US" dirty="0"/>
          </a:p>
        </p:txBody>
      </p:sp>
      <p:pic>
        <p:nvPicPr>
          <p:cNvPr id="4" name="Picture 7" descr="CHILD_TEACHER_308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81562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inline_image_0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53012"/>
            <a:ext cx="1699412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88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integrate new information, communicating, and representing their understanding</a:t>
            </a:r>
          </a:p>
          <a:p>
            <a:r>
              <a:rPr lang="en-US" dirty="0" smtClean="0"/>
              <a:t>Help students succeed at higher order tasks</a:t>
            </a:r>
          </a:p>
          <a:p>
            <a:pPr lvl="1"/>
            <a:r>
              <a:rPr lang="en-US" dirty="0" smtClean="0"/>
              <a:t>Activate prior knowledge</a:t>
            </a:r>
          </a:p>
          <a:p>
            <a:pPr lvl="1"/>
            <a:r>
              <a:rPr lang="en-US" dirty="0" smtClean="0"/>
              <a:t>Self-questioning</a:t>
            </a:r>
          </a:p>
          <a:p>
            <a:pPr lvl="1"/>
            <a:r>
              <a:rPr lang="en-US" dirty="0" smtClean="0"/>
              <a:t>Monitoring comprehension</a:t>
            </a:r>
          </a:p>
          <a:p>
            <a:pPr lvl="1"/>
            <a:r>
              <a:rPr lang="en-US" dirty="0" smtClean="0"/>
              <a:t>Summarizing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6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792</Words>
  <Application>Microsoft Office PowerPoint</Application>
  <PresentationFormat>On-screen Show (4:3)</PresentationFormat>
  <Paragraphs>120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Reading Engagement Strategies</vt:lpstr>
      <vt:lpstr>PowerPoint Presentation</vt:lpstr>
      <vt:lpstr>What does active engagement look like in the classroom? </vt:lpstr>
      <vt:lpstr>PowerPoint Presentation</vt:lpstr>
      <vt:lpstr>PowerPoint Presentation</vt:lpstr>
      <vt:lpstr>PowerPoint Presentation</vt:lpstr>
      <vt:lpstr>Look-Lean-Whisper</vt:lpstr>
      <vt:lpstr>Active Engagement &amp; Conceptual Knowledge</vt:lpstr>
      <vt:lpstr>Cognitive Strategies </vt:lpstr>
      <vt:lpstr>Social Interaction</vt:lpstr>
      <vt:lpstr>10:2 Theory</vt:lpstr>
      <vt:lpstr>Tell-Help-Check</vt:lpstr>
      <vt:lpstr>Anticipation Guide</vt:lpstr>
      <vt:lpstr>Sample Anticipation Guide</vt:lpstr>
      <vt:lpstr>Review Strategy: I Have the Question, Who Has the Answer?</vt:lpstr>
      <vt:lpstr>Ways of signaling the class for engagement:</vt:lpstr>
      <vt:lpstr>Signals cont.</vt:lpstr>
      <vt:lpstr>Response to Learning</vt:lpstr>
      <vt:lpstr>Response to Learning</vt:lpstr>
      <vt:lpstr>Response to Learning</vt:lpstr>
      <vt:lpstr>Response to Learning</vt:lpstr>
      <vt:lpstr>Response to Learning</vt:lpstr>
      <vt:lpstr>Response to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Administrator</cp:lastModifiedBy>
  <cp:revision>13</cp:revision>
  <dcterms:created xsi:type="dcterms:W3CDTF">2012-07-05T13:18:19Z</dcterms:created>
  <dcterms:modified xsi:type="dcterms:W3CDTF">2015-04-01T19:18:00Z</dcterms:modified>
</cp:coreProperties>
</file>